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58" r:id="rId4"/>
    <p:sldId id="288" r:id="rId5"/>
    <p:sldId id="257" r:id="rId6"/>
    <p:sldId id="290" r:id="rId7"/>
    <p:sldId id="259" r:id="rId8"/>
    <p:sldId id="291" r:id="rId9"/>
    <p:sldId id="260" r:id="rId10"/>
    <p:sldId id="292" r:id="rId11"/>
    <p:sldId id="261" r:id="rId12"/>
    <p:sldId id="293" r:id="rId13"/>
    <p:sldId id="262" r:id="rId14"/>
    <p:sldId id="294" r:id="rId15"/>
    <p:sldId id="263" r:id="rId16"/>
    <p:sldId id="295" r:id="rId17"/>
    <p:sldId id="264" r:id="rId18"/>
    <p:sldId id="296" r:id="rId19"/>
    <p:sldId id="265" r:id="rId20"/>
    <p:sldId id="297" r:id="rId21"/>
    <p:sldId id="266" r:id="rId22"/>
    <p:sldId id="298" r:id="rId23"/>
    <p:sldId id="267" r:id="rId24"/>
    <p:sldId id="299" r:id="rId25"/>
    <p:sldId id="268" r:id="rId26"/>
    <p:sldId id="300" r:id="rId27"/>
    <p:sldId id="269" r:id="rId28"/>
    <p:sldId id="301" r:id="rId29"/>
    <p:sldId id="270" r:id="rId30"/>
    <p:sldId id="302" r:id="rId31"/>
    <p:sldId id="271" r:id="rId32"/>
    <p:sldId id="303" r:id="rId33"/>
    <p:sldId id="272" r:id="rId34"/>
    <p:sldId id="304" r:id="rId35"/>
    <p:sldId id="273" r:id="rId36"/>
    <p:sldId id="305" r:id="rId37"/>
    <p:sldId id="274" r:id="rId38"/>
    <p:sldId id="306" r:id="rId39"/>
    <p:sldId id="275" r:id="rId40"/>
    <p:sldId id="307" r:id="rId41"/>
    <p:sldId id="276" r:id="rId42"/>
    <p:sldId id="308" r:id="rId43"/>
    <p:sldId id="277" r:id="rId44"/>
    <p:sldId id="309" r:id="rId45"/>
    <p:sldId id="278" r:id="rId46"/>
    <p:sldId id="310" r:id="rId47"/>
    <p:sldId id="280" r:id="rId48"/>
    <p:sldId id="311" r:id="rId49"/>
    <p:sldId id="281" r:id="rId50"/>
    <p:sldId id="312" r:id="rId51"/>
    <p:sldId id="282" r:id="rId52"/>
    <p:sldId id="313" r:id="rId53"/>
    <p:sldId id="285" r:id="rId54"/>
    <p:sldId id="314" r:id="rId55"/>
    <p:sldId id="283" r:id="rId56"/>
    <p:sldId id="315" r:id="rId57"/>
    <p:sldId id="286" r:id="rId5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1" autoAdjust="0"/>
    <p:restoredTop sz="94667" autoAdjust="0"/>
  </p:normalViewPr>
  <p:slideViewPr>
    <p:cSldViewPr>
      <p:cViewPr>
        <p:scale>
          <a:sx n="71" d="100"/>
          <a:sy n="71" d="100"/>
        </p:scale>
        <p:origin x="-1032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05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738B9-493F-4306-819A-166D973BF7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740D6-0544-4E9D-8877-9FE794672B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1A368-3612-43F5-BE17-445B673197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768EC-23FE-4593-9BEE-F4CDDEE91C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A136F-B6AE-4E8A-BF26-3251A43E12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64452-097B-414B-B714-B60B20756D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83DFC-5137-4535-A033-550893B9AC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EB1F4-B0FA-4EFD-8FA1-A94DADD050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E034F-E03E-4E0B-815D-BD16836D83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A9CC7-1D2F-47B9-8037-3126445099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8DC9F-3149-4DC0-964C-F71B3A296A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CEA6E-2F9B-471F-A5B6-A39620A4ED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7FF9B79-EB01-4424-A0DE-CB568F53EA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030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1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035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37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5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ransition>
    <p:newsflash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USER\&#1056;&#1072;&#1073;&#1086;&#1095;&#1080;&#1081;%20&#1089;&#1090;&#1086;&#1083;\Logan\&#1052;&#1091;&#1079;&#1099;&#1082;&#1072;\Pakito\002_Pakito%20-%20Living%20On%20Video.mp3" TargetMode="External"/><Relationship Id="rId4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2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3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3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4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4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4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4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5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5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5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5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041;&#1057;&#1040;\&#1087;&#1088;&#1077;&#1079;&#1077;&#1085;&#1090;&#1072;&#1094;&#1080;&#1103;\&#1055;&#1044;&#1044;\&#1092;&#1072;&#1085;&#1090;&#1072;&#1089;&#1090;&#1080;&#1082;..wav" TargetMode="External"/><Relationship Id="rId4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#-1,1,&#1055;&#1088;&#1072;&#1074;&#1080;&#1083;&#1072; &#1076;&#1086;&#1088;&#1086;&#1078;&#1085;&#1086;&#1075;&#1086; &#1076;&#1074;&#1080;&#1078;&#1077;&#1085;&#1080;&#1103;" TargetMode="Externa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</a:t>
            </a:r>
            <a:br>
              <a:rPr lang="ru-RU" smtClean="0"/>
            </a:br>
            <a:r>
              <a:rPr lang="ru-RU" smtClean="0"/>
              <a:t>движения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Проверь свои знания.</a:t>
            </a:r>
          </a:p>
        </p:txBody>
      </p:sp>
      <p:sp>
        <p:nvSpPr>
          <p:cNvPr id="3076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3995738" y="5661025"/>
            <a:ext cx="1295400" cy="576263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080" name="002_Pakito - Living On Video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750" y="47974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AutoShape 9">
            <a:hlinkClick r:id="rId4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732588" y="5661025"/>
            <a:ext cx="1223962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55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80"/>
                </p:tgtEl>
              </p:cMediaNode>
            </p:audio>
          </p:childTnLst>
        </p:cTn>
      </p:par>
    </p:tnLst>
    <p:bldLst>
      <p:bldP spid="3074" grpId="0"/>
      <p:bldP spid="307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484563"/>
          </a:xfrm>
        </p:spPr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4 балла. Очень жаль, но ваша жизнь в опасности и вам срочно необходимо повторить правила дорожного движения</a:t>
            </a:r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1229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7983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3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Автобус остановился на остановке, вы вышли из него. Как правильно переходить дорогу при выходе из транспорта?</a:t>
            </a:r>
          </a:p>
          <a:p>
            <a:pPr eaLnBrk="1" hangingPunct="1">
              <a:defRPr/>
            </a:pPr>
            <a:r>
              <a:rPr lang="ru-RU" b="1" i="1" smtClean="0"/>
              <a:t>1. Только после отправления автобуса (троллейбуса). </a:t>
            </a:r>
          </a:p>
          <a:p>
            <a:pPr eaLnBrk="1" hangingPunct="1">
              <a:defRPr/>
            </a:pPr>
            <a:r>
              <a:rPr lang="ru-RU" b="1" i="1" smtClean="0"/>
              <a:t>2. Сзади автобуса.</a:t>
            </a:r>
          </a:p>
          <a:p>
            <a:pPr eaLnBrk="1" hangingPunct="1">
              <a:defRPr/>
            </a:pPr>
            <a:r>
              <a:rPr lang="ru-RU" b="1" i="1" smtClean="0"/>
              <a:t>3. Впереди автобуса.</a:t>
            </a:r>
          </a:p>
        </p:txBody>
      </p:sp>
      <p:sp>
        <p:nvSpPr>
          <p:cNvPr id="13316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797425"/>
            <a:ext cx="3600450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7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445125"/>
            <a:ext cx="3600450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8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3716338"/>
            <a:ext cx="7200900" cy="10080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9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6676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0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596188" y="4508500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5 балла. Очень жаль, но Вам еще грозит опасность. Убедительно прошу повторите правила дорожного движения</a:t>
            </a:r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1434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7983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1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Кому подчиняются пешеходы, если перекресток регулируется светофором и регулировщиком?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b="1" i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1. Сигналам светофора.</a:t>
            </a:r>
            <a:br>
              <a:rPr lang="ru-RU" b="1" i="1" dirty="0" smtClean="0"/>
            </a:br>
            <a:endParaRPr lang="ru-RU" b="1" i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2. Сигналам регулировщика. </a:t>
            </a:r>
            <a:br>
              <a:rPr lang="ru-RU" b="1" i="1" dirty="0" smtClean="0"/>
            </a:br>
            <a:endParaRPr lang="ru-RU" b="1" i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3. Все верно.</a:t>
            </a:r>
          </a:p>
        </p:txBody>
      </p:sp>
      <p:sp>
        <p:nvSpPr>
          <p:cNvPr id="1536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789363"/>
            <a:ext cx="4537075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5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71550" y="3716338"/>
            <a:ext cx="4537075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6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445125"/>
            <a:ext cx="2520950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7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4508500"/>
            <a:ext cx="5400675" cy="649288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8" name="AutoShape 10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596188" y="5734050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9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524750" y="46529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6 балла. Очень жаль, но Вам еще грозит серьезная опасность. Убедительно прошу повторите правила дорожного движения</a:t>
            </a:r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1638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7983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9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732588" y="5661025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С какого возраста разрешается ездить на велосипеде по проезжей части?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С 14 лет.</a:t>
            </a:r>
          </a:p>
          <a:p>
            <a:pPr eaLnBrk="1" hangingPunct="1">
              <a:defRPr/>
            </a:pPr>
            <a:r>
              <a:rPr lang="ru-RU" b="1" i="1" smtClean="0"/>
              <a:t>2. С 13 лет.</a:t>
            </a:r>
          </a:p>
          <a:p>
            <a:pPr eaLnBrk="1" hangingPunct="1">
              <a:defRPr/>
            </a:pPr>
            <a:r>
              <a:rPr lang="ru-RU" b="1" i="1" smtClean="0"/>
              <a:t>3. С 12 лет.</a:t>
            </a:r>
          </a:p>
        </p:txBody>
      </p:sp>
      <p:sp>
        <p:nvSpPr>
          <p:cNvPr id="17412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3284538"/>
            <a:ext cx="2089150" cy="5048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3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860800"/>
            <a:ext cx="2160587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4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508500"/>
            <a:ext cx="2160587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5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6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364163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7 балла. Очень жаль, но если вам меньше 14, то Вам еще рано выезжать на велосипеде на проезжую часть. </a:t>
            </a:r>
            <a:endParaRPr lang="ru-RU" smtClean="0"/>
          </a:p>
        </p:txBody>
      </p:sp>
      <p:sp>
        <p:nvSpPr>
          <p:cNvPr id="1843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7983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37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На каком расстоянии от правого края проезжей части разрешена езда на велосипеде?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Не более 0,5 м,</a:t>
            </a:r>
          </a:p>
          <a:p>
            <a:pPr eaLnBrk="1" hangingPunct="1">
              <a:defRPr/>
            </a:pPr>
            <a:r>
              <a:rPr lang="ru-RU" b="1" i="1" smtClean="0"/>
              <a:t>2. Не более 1,0 м. </a:t>
            </a:r>
          </a:p>
          <a:p>
            <a:pPr eaLnBrk="1" hangingPunct="1">
              <a:defRPr/>
            </a:pPr>
            <a:r>
              <a:rPr lang="ru-RU" b="1" i="1" smtClean="0"/>
              <a:t>3. Не более 2,0 м.</a:t>
            </a:r>
          </a:p>
        </p:txBody>
      </p:sp>
      <p:sp>
        <p:nvSpPr>
          <p:cNvPr id="19460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3789363"/>
            <a:ext cx="3311525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1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941888"/>
            <a:ext cx="3311525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2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4437063"/>
            <a:ext cx="3311525" cy="4318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3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308850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4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011863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8 балла. Очень жаль, но вам еще рано выезжать на велосипеде на проезжую часть.</a:t>
            </a:r>
          </a:p>
        </p:txBody>
      </p:sp>
      <p:sp>
        <p:nvSpPr>
          <p:cNvPr id="2048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364163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5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Разрешена ли езда на велосипеде по обочине?</a:t>
            </a:r>
          </a:p>
          <a:p>
            <a:pPr eaLnBrk="1" hangingPunct="1">
              <a:defRPr/>
            </a:pPr>
            <a:r>
              <a:rPr lang="ru-RU" b="1" i="1" smtClean="0"/>
              <a:t>1. Нет.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Разрешена, если это не создает помех пешеходам.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Все верно.</a:t>
            </a:r>
          </a:p>
        </p:txBody>
      </p:sp>
      <p:sp>
        <p:nvSpPr>
          <p:cNvPr id="21508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2708275"/>
            <a:ext cx="1441450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09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3789363"/>
            <a:ext cx="7632700" cy="10795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0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084763"/>
            <a:ext cx="2305050" cy="10795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1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812088" y="5516563"/>
            <a:ext cx="1081087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2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443663" y="5589588"/>
            <a:ext cx="1081087" cy="79216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</a:t>
            </a:r>
            <a:br>
              <a:rPr lang="ru-RU" sz="4000" smtClean="0"/>
            </a:br>
            <a:r>
              <a:rPr lang="ru-RU" sz="4000" smtClean="0"/>
              <a:t>движения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800" smtClean="0"/>
              <a:t>При правильном ответе вы перейдете к следующему вопросу. В противном случае вы узнаете свой результат. Для перехода кликните мышкой по ответу.</a:t>
            </a:r>
          </a:p>
        </p:txBody>
      </p:sp>
      <p:sp>
        <p:nvSpPr>
          <p:cNvPr id="4100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3924300" y="5734050"/>
            <a:ext cx="1368425" cy="503238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1" name="AutoShape 6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9 балла. Очень жаль, но вам еще рано выезжать на велосипеде на проезжую часть.</a:t>
            </a:r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2253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80063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33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948488" y="5661025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Разрешено ли перевозить пассажира на велосипеде?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Нет.</a:t>
            </a:r>
          </a:p>
          <a:p>
            <a:pPr eaLnBrk="1" hangingPunct="1">
              <a:defRPr/>
            </a:pPr>
            <a:r>
              <a:rPr lang="ru-RU" b="1" i="1" smtClean="0"/>
              <a:t>2. Разрешено, ребенка в возрасте до 7 лет на дополнительном сиденье.</a:t>
            </a:r>
          </a:p>
          <a:p>
            <a:pPr eaLnBrk="1" hangingPunct="1">
              <a:defRPr/>
            </a:pPr>
            <a:r>
              <a:rPr lang="ru-RU" b="1" i="1" smtClean="0"/>
              <a:t>3. Разрешено для всех без исключения.</a:t>
            </a:r>
          </a:p>
        </p:txBody>
      </p:sp>
      <p:sp>
        <p:nvSpPr>
          <p:cNvPr id="23556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4213" y="3213100"/>
            <a:ext cx="2087562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57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005263"/>
            <a:ext cx="7920038" cy="7921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58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941888"/>
            <a:ext cx="7920038" cy="57467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59" name="AutoShape 10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524750" y="5734050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60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227763" y="5734050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10 баллов. Очень жаль, но вам еще рано выезжать на велосипеде на проезжую часть.</a:t>
            </a:r>
          </a:p>
          <a:p>
            <a:pPr eaLnBrk="1" hangingPunct="1">
              <a:defRPr/>
            </a:pP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2458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24525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81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092950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b="1" i="1" smtClean="0"/>
              <a:t>Какая часть улицы предназначена для пешеходов? 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algn="just" eaLnBrk="1" hangingPunct="1">
              <a:defRPr/>
            </a:pPr>
            <a:r>
              <a:rPr lang="ru-RU" b="1" i="1" smtClean="0"/>
              <a:t>1.Обочина.</a:t>
            </a:r>
            <a:br>
              <a:rPr lang="ru-RU" b="1" i="1" smtClean="0"/>
            </a:br>
            <a:endParaRPr lang="ru-RU" b="1" i="1" smtClean="0"/>
          </a:p>
          <a:p>
            <a:pPr algn="just" eaLnBrk="1" hangingPunct="1">
              <a:defRPr/>
            </a:pPr>
            <a:r>
              <a:rPr lang="ru-RU" b="1" i="1" smtClean="0"/>
              <a:t>3.Тротуар.</a:t>
            </a:r>
            <a:br>
              <a:rPr lang="ru-RU" b="1" i="1" smtClean="0"/>
            </a:br>
            <a:endParaRPr lang="ru-RU" b="1" i="1" smtClean="0"/>
          </a:p>
          <a:p>
            <a:pPr algn="just" eaLnBrk="1" hangingPunct="1">
              <a:defRPr/>
            </a:pPr>
            <a:r>
              <a:rPr lang="ru-RU" b="1" i="1" smtClean="0"/>
              <a:t>3. Все верно</a:t>
            </a:r>
          </a:p>
        </p:txBody>
      </p:sp>
      <p:sp>
        <p:nvSpPr>
          <p:cNvPr id="2560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3284538"/>
            <a:ext cx="2447925" cy="64928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5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00113" y="5373688"/>
            <a:ext cx="2447925" cy="64928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6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4365625"/>
            <a:ext cx="2160588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7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8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435600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11 баллов. Очень жаль, но вам еще рано выходить на улицу без сопровождения взрослых.</a:t>
            </a:r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2662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364163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6629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По какой стороне тротуара должны ходить пешеходы? 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По левой.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По правой.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Все верно.</a:t>
            </a:r>
          </a:p>
        </p:txBody>
      </p:sp>
      <p:sp>
        <p:nvSpPr>
          <p:cNvPr id="27652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141663"/>
            <a:ext cx="2449512" cy="7921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7653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157788"/>
            <a:ext cx="2449512" cy="7921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7654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4221163"/>
            <a:ext cx="2736850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7655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164388" y="5516563"/>
            <a:ext cx="1081087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7656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245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12 баллов. Очень жаль, но вам еще рано выходить на улицу без сопровождения взрослых. Вы представляете опасность для других пешеходов.</a:t>
            </a:r>
          </a:p>
          <a:p>
            <a:pPr eaLnBrk="1" hangingPunct="1">
              <a:defRPr/>
            </a:pP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2867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435600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77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77050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b="1" i="1" smtClean="0"/>
              <a:t>Какой сигнал светофора запрещает движение? </a:t>
            </a:r>
          </a:p>
          <a:p>
            <a:pPr algn="just" eaLnBrk="1" hangingPunct="1">
              <a:defRPr/>
            </a:pP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Красный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Зеленый.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Желтый.</a:t>
            </a:r>
          </a:p>
        </p:txBody>
      </p:sp>
      <p:sp>
        <p:nvSpPr>
          <p:cNvPr id="29700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365625"/>
            <a:ext cx="2303463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01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445125"/>
            <a:ext cx="2303462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02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3284538"/>
            <a:ext cx="2305050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03" name="AutoShape 10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77050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04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086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12 баллов. Очень жаль, но вам еще рано выходить на улицу без сопровождения взрослых. Вы даже не знаете сигналов светофора.</a:t>
            </a:r>
          </a:p>
        </p:txBody>
      </p:sp>
      <p:sp>
        <p:nvSpPr>
          <p:cNvPr id="3072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08488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25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4517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b="1" i="1" smtClean="0"/>
              <a:t>По какой стороне дороги ходят пешеходы, когда нет тротуара? </a:t>
            </a:r>
            <a:br>
              <a:rPr lang="ru-RU" sz="2800" b="1" i="1" smtClean="0"/>
            </a:br>
            <a:endParaRPr lang="ru-RU" sz="2800" b="1" i="1" smtClean="0"/>
          </a:p>
          <a:p>
            <a:pPr eaLnBrk="1" hangingPunct="1">
              <a:defRPr/>
            </a:pPr>
            <a:r>
              <a:rPr lang="ru-RU" sz="2800" b="1" i="1" smtClean="0"/>
              <a:t>1. По левой стороне.</a:t>
            </a:r>
            <a:br>
              <a:rPr lang="ru-RU" sz="2800" b="1" i="1" smtClean="0"/>
            </a:br>
            <a:endParaRPr lang="ru-RU" sz="2800" b="1" i="1" smtClean="0"/>
          </a:p>
          <a:p>
            <a:pPr eaLnBrk="1" hangingPunct="1">
              <a:defRPr/>
            </a:pPr>
            <a:r>
              <a:rPr lang="ru-RU" sz="2800" b="1" i="1" smtClean="0"/>
              <a:t>2. По правой стороне, навстречу </a:t>
            </a:r>
            <a:br>
              <a:rPr lang="ru-RU" sz="2800" b="1" i="1" smtClean="0"/>
            </a:br>
            <a:r>
              <a:rPr lang="ru-RU" sz="2800" b="1" i="1" smtClean="0"/>
              <a:t>транспорту.</a:t>
            </a:r>
            <a:br>
              <a:rPr lang="ru-RU" sz="2800" b="1" i="1" smtClean="0"/>
            </a:br>
            <a:endParaRPr lang="ru-RU" sz="2800" b="1" i="1" smtClean="0"/>
          </a:p>
          <a:p>
            <a:pPr eaLnBrk="1" hangingPunct="1">
              <a:defRPr/>
            </a:pPr>
            <a:r>
              <a:rPr lang="ru-RU" sz="2800" b="1" i="1" smtClean="0"/>
              <a:t>3. По левой стороне, навстречу транспорту.</a:t>
            </a:r>
          </a:p>
        </p:txBody>
      </p:sp>
      <p:sp>
        <p:nvSpPr>
          <p:cNvPr id="31748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3068638"/>
            <a:ext cx="3671888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49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005263"/>
            <a:ext cx="5257800" cy="71913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0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5300663"/>
            <a:ext cx="7345363" cy="64928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1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812088" y="4005263"/>
            <a:ext cx="1081087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2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740650" y="292417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700213"/>
            <a:ext cx="8002587" cy="452596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i="1" smtClean="0"/>
              <a:t>1. Какая часть улицы предназначена для пешеходов?</a:t>
            </a:r>
          </a:p>
          <a:p>
            <a:pPr eaLnBrk="1" hangingPunct="1">
              <a:defRPr/>
            </a:pPr>
            <a:endParaRPr lang="ru-RU" sz="2800" b="1" i="1" smtClean="0"/>
          </a:p>
          <a:p>
            <a:pPr eaLnBrk="1" hangingPunct="1">
              <a:defRPr/>
            </a:pPr>
            <a:r>
              <a:rPr lang="ru-RU" sz="2800" b="1" i="1" smtClean="0"/>
              <a:t>1. Мостовая.</a:t>
            </a:r>
          </a:p>
          <a:p>
            <a:pPr eaLnBrk="1" hangingPunct="1">
              <a:defRPr/>
            </a:pPr>
            <a:endParaRPr lang="ru-RU" sz="2800" b="1" i="1" smtClean="0"/>
          </a:p>
          <a:p>
            <a:pPr eaLnBrk="1" hangingPunct="1">
              <a:defRPr/>
            </a:pPr>
            <a:r>
              <a:rPr lang="ru-RU" sz="2800" b="1" i="1" smtClean="0"/>
              <a:t>2. Тротуар. </a:t>
            </a:r>
          </a:p>
          <a:p>
            <a:pPr eaLnBrk="1" hangingPunct="1">
              <a:defRPr/>
            </a:pPr>
            <a:endParaRPr lang="ru-RU" sz="2800" b="1" i="1" smtClean="0"/>
          </a:p>
          <a:p>
            <a:pPr eaLnBrk="1" hangingPunct="1">
              <a:defRPr/>
            </a:pPr>
            <a:r>
              <a:rPr lang="ru-RU" sz="2800" b="1" i="1" smtClean="0"/>
              <a:t>3. Велосипедная дорожка.</a:t>
            </a:r>
            <a:endParaRPr lang="ru-RU" sz="2800" i="1" smtClean="0"/>
          </a:p>
        </p:txBody>
      </p:sp>
      <p:sp>
        <p:nvSpPr>
          <p:cNvPr id="5124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149725"/>
            <a:ext cx="2305050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5" name="AutoShape 1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11188" y="3141663"/>
            <a:ext cx="2808287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6" name="AutoShape 12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4365625"/>
            <a:ext cx="1943100" cy="3603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7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157788"/>
            <a:ext cx="4752975" cy="71913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8" name="AutoShape 16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524750" y="54451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9" name="AutoShape 1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156325" y="54451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13 баллов. Очень жаль, но вам еще рано выходить на улицу без сопровождения взрослых. вы представляете опасность для других пешеходов.</a:t>
            </a:r>
          </a:p>
        </p:txBody>
      </p:sp>
      <p:sp>
        <p:nvSpPr>
          <p:cNvPr id="3277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80063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3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019925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b="1" i="1" smtClean="0"/>
              <a:t>Какие геометрические формы имеют дорожные знаки?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smtClean="0"/>
              <a:t>1. Треугольник, квадрат,  круг, прямоугольник.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smtClean="0"/>
              <a:t>2. Треугольник, квадрат.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smtClean="0"/>
              <a:t>3. Квадрат,  круг, прямоугольник.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b="1" i="1" smtClean="0"/>
          </a:p>
        </p:txBody>
      </p:sp>
      <p:sp>
        <p:nvSpPr>
          <p:cNvPr id="33796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437063"/>
            <a:ext cx="4745038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7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373688"/>
            <a:ext cx="6265862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8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4213" y="3143250"/>
            <a:ext cx="7991475" cy="93345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9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812088" y="5734050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00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812088" y="4724400"/>
            <a:ext cx="1079500" cy="865188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14 баллов. Очень жаль, что вы ошиблись. Но не знание дорожных знаков очень опасно.</a:t>
            </a:r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3482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364163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21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b="1" i="1" smtClean="0"/>
              <a:t>Как называется знак, который устанавливают около школ и детских садов? 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smtClean="0"/>
              <a:t>1. «Школа»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smtClean="0"/>
              <a:t>2. «Детское учреждение».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smtClean="0"/>
              <a:t>3. «Дети»</a:t>
            </a:r>
          </a:p>
        </p:txBody>
      </p:sp>
      <p:sp>
        <p:nvSpPr>
          <p:cNvPr id="3584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3500438"/>
            <a:ext cx="2520950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5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581525"/>
            <a:ext cx="4897437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6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0113" y="5516563"/>
            <a:ext cx="2159000" cy="43338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7" name="AutoShape 10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596188" y="5661025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8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30078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15 баллов. Очень жаль, что вы ошиблись. Но не знание дорожных знаков очень опасно.</a:t>
            </a:r>
          </a:p>
        </p:txBody>
      </p:sp>
      <p:sp>
        <p:nvSpPr>
          <p:cNvPr id="3686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245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69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092950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b="1" i="1" smtClean="0"/>
              <a:t>Как называется пересечение дорог? 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Перекресток.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Объезд.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Все верно.</a:t>
            </a:r>
          </a:p>
        </p:txBody>
      </p:sp>
      <p:sp>
        <p:nvSpPr>
          <p:cNvPr id="37892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4213" y="3860800"/>
            <a:ext cx="2232025" cy="649288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3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4213" y="4868863"/>
            <a:ext cx="2447925" cy="71913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4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2636838"/>
            <a:ext cx="3024188" cy="7921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5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235825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6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940425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16 баллов. Очень жаль, что вы ошиблись. Но Вы не знаете самое опасное место на дороге.</a:t>
            </a:r>
          </a:p>
        </p:txBody>
      </p:sp>
      <p:sp>
        <p:nvSpPr>
          <p:cNvPr id="3891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24525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8917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0199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b="1" i="1" smtClean="0"/>
              <a:t>Самые опасные места на улицах города? 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Перекресток.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Все верно.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Дорога.</a:t>
            </a:r>
          </a:p>
        </p:txBody>
      </p:sp>
      <p:sp>
        <p:nvSpPr>
          <p:cNvPr id="39940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2781300"/>
            <a:ext cx="3024187" cy="7921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9941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868863"/>
            <a:ext cx="3024188" cy="7921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9942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4213" y="3860800"/>
            <a:ext cx="3024187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9943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667625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9944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372225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17 баллов. Очень жаль, что вы ошиблись. Но Вы не знаете самые опасные места на дороге.</a:t>
            </a:r>
          </a:p>
        </p:txBody>
      </p:sp>
      <p:sp>
        <p:nvSpPr>
          <p:cNvPr id="4096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245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65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0199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b="1" i="1" smtClean="0"/>
              <a:t>Сколько пешеходных переходов на перекрестке? 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1.  2.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2.  3.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3.  4</a:t>
            </a:r>
          </a:p>
        </p:txBody>
      </p:sp>
      <p:sp>
        <p:nvSpPr>
          <p:cNvPr id="41988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213100"/>
            <a:ext cx="1008062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989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292600"/>
            <a:ext cx="1008062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990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5445125"/>
            <a:ext cx="1081087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991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2358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992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9404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00200"/>
            <a:ext cx="8291512" cy="32686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5400" smtClean="0"/>
              <a:t>Вы набрали один балл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5400" smtClean="0"/>
              <a:t>С такими знаниями опасно выходить на улицу. Это опасно для вашей жизни.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5400" smtClean="0"/>
          </a:p>
        </p:txBody>
      </p:sp>
      <p:sp>
        <p:nvSpPr>
          <p:cNvPr id="614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08400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9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18 баллов. Очень жаль, что вы ошиблись. Обратитесь к правилам дорожного движения.</a:t>
            </a:r>
            <a:endParaRPr lang="ru-RU" smtClean="0"/>
          </a:p>
        </p:txBody>
      </p:sp>
      <p:sp>
        <p:nvSpPr>
          <p:cNvPr id="4301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24525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3013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0199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Наши верные друзья и помощники на улицах города. 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Водители и милиционеры.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Пешеходы.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Дорожные знаки.</a:t>
            </a:r>
          </a:p>
        </p:txBody>
      </p:sp>
      <p:sp>
        <p:nvSpPr>
          <p:cNvPr id="44036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284538"/>
            <a:ext cx="5689600" cy="64928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37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365625"/>
            <a:ext cx="2881312" cy="649288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38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5445125"/>
            <a:ext cx="4032250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39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092950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40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95963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19 баллов. Очень жаль, что вы ошиблись. Обратитесь к правилам дорожного движения. </a:t>
            </a: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4506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80063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61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948488" y="5589588"/>
            <a:ext cx="1081087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smtClean="0"/>
              <a:t>Назовите части дороги. </a:t>
            </a:r>
            <a:br>
              <a:rPr lang="ru-RU" b="1" i="1" smtClean="0"/>
            </a:br>
            <a:endParaRPr lang="ru-RU" smtClean="0"/>
          </a:p>
          <a:p>
            <a:pPr eaLnBrk="1" hangingPunct="1">
              <a:defRPr/>
            </a:pPr>
            <a:r>
              <a:rPr lang="ru-RU" smtClean="0"/>
              <a:t>1. </a:t>
            </a:r>
            <a:r>
              <a:rPr lang="ru-RU" b="1" i="1" smtClean="0"/>
              <a:t>Проезжая часть, обочина, кювет.</a:t>
            </a:r>
            <a:br>
              <a:rPr lang="ru-RU" b="1" i="1" smtClean="0"/>
            </a:br>
            <a:r>
              <a:rPr lang="ru-RU" smtClean="0"/>
              <a:t> </a:t>
            </a:r>
          </a:p>
          <a:p>
            <a:pPr eaLnBrk="1" hangingPunct="1">
              <a:defRPr/>
            </a:pPr>
            <a:r>
              <a:rPr lang="ru-RU" smtClean="0"/>
              <a:t>2. </a:t>
            </a:r>
            <a:r>
              <a:rPr lang="ru-RU" b="1" i="1" smtClean="0"/>
              <a:t>Проезжая часть,  кювет.</a:t>
            </a:r>
            <a:r>
              <a:rPr lang="ru-RU" smtClean="0"/>
              <a:t> </a:t>
            </a:r>
            <a:br>
              <a:rPr lang="ru-RU" smtClean="0"/>
            </a:br>
            <a:endParaRPr lang="ru-RU" smtClean="0"/>
          </a:p>
          <a:p>
            <a:pPr eaLnBrk="1" hangingPunct="1">
              <a:defRPr/>
            </a:pPr>
            <a:r>
              <a:rPr lang="ru-RU" smtClean="0"/>
              <a:t>2. </a:t>
            </a:r>
            <a:r>
              <a:rPr lang="ru-RU" b="1" i="1" smtClean="0"/>
              <a:t>Кювет.</a:t>
            </a:r>
            <a:endParaRPr lang="ru-RU" smtClean="0"/>
          </a:p>
        </p:txBody>
      </p:sp>
      <p:sp>
        <p:nvSpPr>
          <p:cNvPr id="46084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0113" y="2636838"/>
            <a:ext cx="6769100" cy="8636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6085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789363"/>
            <a:ext cx="5184775" cy="64928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6086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941888"/>
            <a:ext cx="2232025" cy="64928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6087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235825" y="53736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6088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867400" y="53736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20 баллов. Очень жаль, что вы ошиблись. Обратитесь к правилам дорожного движения.</a:t>
            </a: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4710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08625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09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948488" y="5661025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Как называют людей, которые пользуются транспортом? </a:t>
            </a:r>
            <a:br>
              <a:rPr lang="ru-RU" sz="3600" b="1" i="1" smtClean="0"/>
            </a:br>
            <a:endParaRPr lang="ru-RU" sz="36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1. Водители</a:t>
            </a:r>
            <a:br>
              <a:rPr lang="ru-RU" sz="3600" b="1" i="1" smtClean="0"/>
            </a:br>
            <a:endParaRPr lang="ru-RU" sz="36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2. Пешеходы.</a:t>
            </a:r>
            <a:br>
              <a:rPr lang="ru-RU" sz="3600" b="1" i="1" smtClean="0"/>
            </a:br>
            <a:endParaRPr lang="ru-RU" sz="36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3. Пассажиры.</a:t>
            </a:r>
          </a:p>
        </p:txBody>
      </p:sp>
      <p:sp>
        <p:nvSpPr>
          <p:cNvPr id="48132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3141663"/>
            <a:ext cx="2663825" cy="71913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3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221163"/>
            <a:ext cx="2881312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4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5300663"/>
            <a:ext cx="3168650" cy="7921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5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596188" y="5661025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6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30078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21 балл. Очень жаль, что вы ошиблись. Обратитесь к правилам дорожного движения.</a:t>
            </a:r>
            <a:endParaRPr lang="ru-RU" smtClean="0"/>
          </a:p>
          <a:p>
            <a:pPr eaLnBrk="1" hangingPunct="1">
              <a:defRPr/>
            </a:pP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4915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940425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9157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235825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62950" cy="4525963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smtClean="0"/>
              <a:t>Что означает слово «пешеход»? 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Идущий пешком.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Идущий шагом.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Идущий по пешеходному переходу.</a:t>
            </a:r>
          </a:p>
        </p:txBody>
      </p:sp>
      <p:sp>
        <p:nvSpPr>
          <p:cNvPr id="50180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2636838"/>
            <a:ext cx="3816350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81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3860800"/>
            <a:ext cx="3671888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82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00113" y="4868863"/>
            <a:ext cx="7056437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83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4517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84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08488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22 балл. Очень жаль, что вы ошиблись. Обратитесь к правилам дорожного движения. Ваш результат очень высок.</a:t>
            </a:r>
          </a:p>
        </p:txBody>
      </p:sp>
      <p:sp>
        <p:nvSpPr>
          <p:cNvPr id="5120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651500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05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948488" y="5589588"/>
            <a:ext cx="1081087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С какого вида транспорта можно спрыгнуть на ходу? </a:t>
            </a:r>
            <a:br>
              <a:rPr lang="ru-RU" sz="3600" b="1" i="1" smtClean="0"/>
            </a:br>
            <a:endParaRPr lang="ru-RU" sz="36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1. С автобуса.</a:t>
            </a:r>
            <a:br>
              <a:rPr lang="ru-RU" sz="3600" b="1" i="1" smtClean="0"/>
            </a:br>
            <a:endParaRPr lang="ru-RU" sz="36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2. С автомобиля.</a:t>
            </a:r>
            <a:br>
              <a:rPr lang="ru-RU" sz="3600" b="1" i="1" smtClean="0"/>
            </a:br>
            <a:endParaRPr lang="ru-RU" sz="36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3. С самолета.</a:t>
            </a:r>
          </a:p>
        </p:txBody>
      </p:sp>
      <p:sp>
        <p:nvSpPr>
          <p:cNvPr id="52228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213100"/>
            <a:ext cx="3168650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229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221163"/>
            <a:ext cx="3529012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230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5373688"/>
            <a:ext cx="3024187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231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4517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232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156325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420938"/>
            <a:ext cx="8229600" cy="3413125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smtClean="0"/>
              <a:t>Где должны ходить пешеходы при отсутствии тротуара?</a:t>
            </a:r>
          </a:p>
          <a:p>
            <a:pPr eaLnBrk="1" hangingPunct="1">
              <a:defRPr/>
            </a:pPr>
            <a:r>
              <a:rPr lang="ru-RU" b="1" i="1" smtClean="0"/>
              <a:t>1. По правой стороне обочины.</a:t>
            </a:r>
          </a:p>
          <a:p>
            <a:pPr eaLnBrk="1" hangingPunct="1">
              <a:defRPr/>
            </a:pPr>
            <a:r>
              <a:rPr lang="ru-RU" b="1" i="1" smtClean="0"/>
              <a:t>2. По правому краю дороги.</a:t>
            </a:r>
          </a:p>
          <a:p>
            <a:pPr eaLnBrk="1" hangingPunct="1">
              <a:defRPr/>
            </a:pPr>
            <a:r>
              <a:rPr lang="ru-RU" b="1" i="1" smtClean="0"/>
              <a:t>3. По левой обочине, навстречу движению транспорта. </a:t>
            </a:r>
          </a:p>
        </p:txBody>
      </p:sp>
      <p:sp>
        <p:nvSpPr>
          <p:cNvPr id="7172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00113" y="3500438"/>
            <a:ext cx="5903912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3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149725"/>
            <a:ext cx="5329238" cy="4318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4" name="AutoShape 10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4724400"/>
            <a:ext cx="6335713" cy="1081088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5" name="AutoShape 12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6676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6" name="AutoShape 13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3722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23 балл. Очень жаль, что вы ошиблись. Если у вас нет парашюта, спрыгивать на ходу смертельно опасно. </a:t>
            </a:r>
            <a:endParaRPr lang="ru-RU" smtClean="0"/>
          </a:p>
        </p:txBody>
      </p:sp>
      <p:sp>
        <p:nvSpPr>
          <p:cNvPr id="5325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80063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3253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948488" y="5661025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b="1" i="1" smtClean="0"/>
              <a:t>Можно ли перевозить по улицам на велосипеде пассажиров? 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Да.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Нет.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Только взрослых.</a:t>
            </a:r>
          </a:p>
        </p:txBody>
      </p:sp>
      <p:sp>
        <p:nvSpPr>
          <p:cNvPr id="54276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357563"/>
            <a:ext cx="1223962" cy="4318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77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445125"/>
            <a:ext cx="3816350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78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4213" y="4365625"/>
            <a:ext cx="1584325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79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4213" y="3213100"/>
            <a:ext cx="1439862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80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373688"/>
            <a:ext cx="3960812" cy="71913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81" name="AutoShape 12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235825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82" name="AutoShape 13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940425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24 балл. Очень жаль, что вы ошиблись. Вам не хватило совсем немного.</a:t>
            </a: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5530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80063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01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77050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b="1" i="1" smtClean="0"/>
              <a:t>Автобус остановился на остановке, вы вышли из него. Как правильно переходить дорогу при выходе из транспорта?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8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i="1" smtClean="0"/>
              <a:t>1. Только после отправления автобуса (троллейбуса).</a:t>
            </a:r>
            <a:br>
              <a:rPr lang="ru-RU" sz="2800" b="1" i="1" smtClean="0"/>
            </a:br>
            <a:endParaRPr lang="ru-RU" sz="28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i="1" smtClean="0"/>
              <a:t>2. Сзади автобуса.</a:t>
            </a:r>
            <a:br>
              <a:rPr lang="ru-RU" sz="2800" b="1" i="1" smtClean="0"/>
            </a:br>
            <a:endParaRPr lang="ru-RU" sz="28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i="1" smtClean="0"/>
              <a:t>3. Впереди автобуса.</a:t>
            </a:r>
          </a:p>
        </p:txBody>
      </p:sp>
      <p:sp>
        <p:nvSpPr>
          <p:cNvPr id="5632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508500"/>
            <a:ext cx="3097212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6325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373688"/>
            <a:ext cx="3313112" cy="7921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6326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3357563"/>
            <a:ext cx="6337300" cy="8636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6327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380288" y="5516563"/>
            <a:ext cx="1081087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6328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011863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25 балл. Очень жаль, что вы ошиблись. Ваша жизнь в опасности. Вам не хватило совсем немного.</a:t>
            </a: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5734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08625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7349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77050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Может ли создать опасность автомашина, которая не движется? 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Может.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Не может.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Не знаю</a:t>
            </a:r>
          </a:p>
        </p:txBody>
      </p:sp>
      <p:sp>
        <p:nvSpPr>
          <p:cNvPr id="58372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0113" y="3141663"/>
            <a:ext cx="1943100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8373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221163"/>
            <a:ext cx="2592387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8374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300663"/>
            <a:ext cx="2592387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8375" name="AutoShape 10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8376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086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26 балл. Очень жаль, что вы ошиблись. Ваша жизнь в опасности. Вам не хватило совсем немного.</a:t>
            </a: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5939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7983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9397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Финиш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9600" smtClean="0"/>
              <a:t>     </a:t>
            </a:r>
          </a:p>
          <a:p>
            <a:pPr eaLnBrk="1" hangingPunct="1">
              <a:defRPr/>
            </a:pPr>
            <a:endParaRPr lang="ru-RU" sz="9600" smtClean="0"/>
          </a:p>
        </p:txBody>
      </p:sp>
      <p:sp>
        <p:nvSpPr>
          <p:cNvPr id="33796" name="WordArt 4"/>
          <p:cNvSpPr>
            <a:spLocks noChangeArrowheads="1" noChangeShapeType="1" noTextEdit="1"/>
          </p:cNvSpPr>
          <p:nvPr/>
        </p:nvSpPr>
        <p:spPr bwMode="auto">
          <a:xfrm>
            <a:off x="2347913" y="2960688"/>
            <a:ext cx="4448175" cy="942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600" b="1" i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CFFFF"/>
                </a:soli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Молодец !!!</a:t>
            </a:r>
          </a:p>
        </p:txBody>
      </p:sp>
      <p:sp>
        <p:nvSpPr>
          <p:cNvPr id="33797" name="WordArt 5">
            <a:hlinkClick r:id="" action="ppaction://hlinkshowjump?jump=firstslide"/>
          </p:cNvPr>
          <p:cNvSpPr>
            <a:spLocks noChangeArrowheads="1" noChangeShapeType="1" noTextEdit="1"/>
          </p:cNvSpPr>
          <p:nvPr/>
        </p:nvSpPr>
        <p:spPr bwMode="auto">
          <a:xfrm>
            <a:off x="3419475" y="4724400"/>
            <a:ext cx="2276475" cy="771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400" b="1" i="1" kern="10">
                <a:ln w="12700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993366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Начало</a:t>
            </a:r>
          </a:p>
        </p:txBody>
      </p:sp>
      <p:pic>
        <p:nvPicPr>
          <p:cNvPr id="33799" name="фантастик.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025" y="4724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3" name="AutoShape 8">
            <a:hlinkClick r:id="rId4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740650" y="48688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24" name="AutoShape 9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1116013" y="48688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224" fill="hold"/>
                                        <p:tgtEl>
                                          <p:spTgt spid="337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337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799"/>
                </p:tgtEl>
              </p:cMediaNode>
            </p:audio>
          </p:childTnLst>
        </p:cTn>
      </p:par>
    </p:tnLst>
    <p:bldLst>
      <p:bldP spid="33794" grpId="0"/>
      <p:bldP spid="33796" grpId="0" animBg="1"/>
      <p:bldP spid="33796" grpId="1" animBg="1"/>
      <p:bldP spid="3379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</a:t>
            </a:r>
            <a:br>
              <a:rPr lang="ru-RU" sz="4000" smtClean="0"/>
            </a:br>
            <a:r>
              <a:rPr lang="ru-RU" sz="4000" smtClean="0"/>
              <a:t>движения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341688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smtClean="0"/>
              <a:t>Вы набрали 2 балла.</a:t>
            </a:r>
          </a:p>
          <a:p>
            <a:pPr eaLnBrk="1" hangingPunct="1">
              <a:defRPr/>
            </a:pPr>
            <a:r>
              <a:rPr lang="ru-RU" sz="4800" smtClean="0"/>
              <a:t>Вам срочно, необходимо выучить правила дорожного движения.</a:t>
            </a:r>
          </a:p>
        </p:txBody>
      </p:sp>
      <p:sp>
        <p:nvSpPr>
          <p:cNvPr id="819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08400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7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052763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smtClean="0"/>
              <a:t> Как пешеход должен ходить по тротуару?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Придерживаясь левой стороны.</a:t>
            </a:r>
          </a:p>
          <a:p>
            <a:pPr eaLnBrk="1" hangingPunct="1">
              <a:defRPr/>
            </a:pPr>
            <a:r>
              <a:rPr lang="ru-RU" b="1" i="1" smtClean="0"/>
              <a:t>2. Придерживаясь правой стороны. </a:t>
            </a:r>
          </a:p>
          <a:p>
            <a:pPr eaLnBrk="1" hangingPunct="1">
              <a:defRPr/>
            </a:pPr>
            <a:r>
              <a:rPr lang="ru-RU" b="1" i="1" smtClean="0"/>
              <a:t>3. Придерживаясь середины.</a:t>
            </a:r>
          </a:p>
        </p:txBody>
      </p:sp>
      <p:sp>
        <p:nvSpPr>
          <p:cNvPr id="9220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00113" y="2852738"/>
            <a:ext cx="6335712" cy="5048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1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005263"/>
            <a:ext cx="5545137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2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0113" y="3357563"/>
            <a:ext cx="6696075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4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086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3 балла. Очень жаль, но вам срочно необходимо повторить правила дорожного движения</a:t>
            </a:r>
          </a:p>
        </p:txBody>
      </p:sp>
      <p:sp>
        <p:nvSpPr>
          <p:cNvPr id="1024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7983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5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Как должны поступать пешеходы, если во время перехода перекрестка зеленый сигнал светофора изменился на желтый, а вы не успели перейти дорогу?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b="1" i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1. Быстро перебежать улицу.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2. Вернуться на тротуар.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3. Остановиться на осевой линии и дождаться зеленого сигнала. </a:t>
            </a:r>
          </a:p>
        </p:txBody>
      </p:sp>
      <p:sp>
        <p:nvSpPr>
          <p:cNvPr id="11268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005263"/>
            <a:ext cx="5761037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69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71550" y="5157788"/>
            <a:ext cx="6480175" cy="93503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0" name="AutoShape 10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667625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1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667625" y="45815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2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28688" y="4572000"/>
            <a:ext cx="5761037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збука вежливости или этикет на каждый день">
  <a:themeElements>
    <a:clrScheme name="Азбука вежливости или этикет на каждый день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Азбука вежливости или этикет на каждый день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Азбука вежливости или этикет на каждый день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Азбука вежливости или этикет на каждый день</Template>
  <TotalTime>337</TotalTime>
  <Words>1328</Words>
  <Application>Microsoft Office PowerPoint</Application>
  <PresentationFormat>Экран (4:3)</PresentationFormat>
  <Paragraphs>214</Paragraphs>
  <Slides>57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8" baseType="lpstr">
      <vt:lpstr>Азбука вежливости или этикет на каждый день</vt:lpstr>
      <vt:lpstr>Правила дорожного движения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Финиш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дорожного движения</dc:title>
  <dc:creator>USER</dc:creator>
  <cp:lastModifiedBy>Сунгатуллина</cp:lastModifiedBy>
  <cp:revision>13</cp:revision>
  <dcterms:created xsi:type="dcterms:W3CDTF">2009-01-26T14:35:18Z</dcterms:created>
  <dcterms:modified xsi:type="dcterms:W3CDTF">2018-09-25T22:44:07Z</dcterms:modified>
</cp:coreProperties>
</file>